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Proxima Nova"/>
      <p:regular r:id="rId26"/>
      <p:bold r:id="rId27"/>
      <p:italic r:id="rId28"/>
      <p:boldItalic r:id="rId29"/>
    </p:embeddedFont>
    <p:embeddedFont>
      <p:font typeface="Source Code Pro"/>
      <p:regular r:id="rId30"/>
      <p:bold r:id="rId31"/>
      <p:italic r:id="rId32"/>
      <p:boldItalic r:id="rId33"/>
    </p:embeddedFont>
    <p:embeddedFont>
      <p:font typeface="Varela Round"/>
      <p:regular r:id="rId34"/>
    </p:embeddedFont>
    <p:embeddedFont>
      <p:font typeface="Oswald"/>
      <p:regular r:id="rId35"/>
      <p:bold r:id="rId36"/>
    </p:embeddedFont>
    <p:embeddedFont>
      <p:font typeface="Source Code Pro Medium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CodePro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CodePro-bold.fntdata"/><Relationship Id="rId30" Type="http://schemas.openxmlformats.org/officeDocument/2006/relationships/font" Target="fonts/SourceCodePro-regular.fntdata"/><Relationship Id="rId33" Type="http://schemas.openxmlformats.org/officeDocument/2006/relationships/font" Target="fonts/SourceCodePro-boldItalic.fntdata"/><Relationship Id="rId32" Type="http://schemas.openxmlformats.org/officeDocument/2006/relationships/font" Target="fonts/SourceCodePro-italic.fntdata"/><Relationship Id="rId35" Type="http://schemas.openxmlformats.org/officeDocument/2006/relationships/font" Target="fonts/Oswald-regular.fntdata"/><Relationship Id="rId34" Type="http://schemas.openxmlformats.org/officeDocument/2006/relationships/font" Target="fonts/VarelaRound-regular.fntdata"/><Relationship Id="rId37" Type="http://schemas.openxmlformats.org/officeDocument/2006/relationships/font" Target="fonts/SourceCodeProMedium-regular.fntdata"/><Relationship Id="rId36" Type="http://schemas.openxmlformats.org/officeDocument/2006/relationships/font" Target="fonts/Oswald-bold.fntdata"/><Relationship Id="rId39" Type="http://schemas.openxmlformats.org/officeDocument/2006/relationships/font" Target="fonts/SourceCodeProMedium-italic.fntdata"/><Relationship Id="rId38" Type="http://schemas.openxmlformats.org/officeDocument/2006/relationships/font" Target="fonts/SourceCodeProMedium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font" Target="fonts/ProximaNova-regular.fntdata"/><Relationship Id="rId25" Type="http://schemas.openxmlformats.org/officeDocument/2006/relationships/slide" Target="slides/slide20.xml"/><Relationship Id="rId28" Type="http://schemas.openxmlformats.org/officeDocument/2006/relationships/font" Target="fonts/ProximaNova-italic.fntdata"/><Relationship Id="rId27" Type="http://schemas.openxmlformats.org/officeDocument/2006/relationships/font" Target="fonts/ProximaNova-bold.fntdata"/><Relationship Id="rId29" Type="http://schemas.openxmlformats.org/officeDocument/2006/relationships/font" Target="fonts/ProximaNova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d5ba9d168_7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6d5ba9d168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d0ca1f9d0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6d0ca1f9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c96b3b6ab_7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7c96b3b6ab_7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c17ee2acc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7c17ee2a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c96b3b6ab_70_2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7c96b3b6ab_7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c96b3b6ab_70_1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7c96b3b6ab_7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caaa9ab67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7caaa9ab6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c96b3b6ab_70_2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7c96b3b6ab_7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caaa9ab67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7caaa9ab6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c96b3b6ab_7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c96b3b6ab_7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c96b3b6ab_70_3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7c96b3b6ab_7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c96b3b6ab_2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7c96b3b6ab_2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c96b3b6ab_7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c96b3b6ab_7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ML Tasks: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Leveraging ML to suggest opportunities</a:t>
            </a:r>
            <a:r>
              <a:rPr lang="en"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with higher likelihood of success</a:t>
            </a:r>
            <a:endParaRPr sz="12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Proxima Nova"/>
              <a:buChar char="●"/>
            </a:pPr>
            <a:r>
              <a:rPr lang="en"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Identifying candidates at risk of not finding a job, </a:t>
            </a: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re-engaging before it's too late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Proxima Nova"/>
              <a:buChar char="●"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Suggesting improvements</a:t>
            </a:r>
            <a:r>
              <a:rPr lang="en"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to your resume based on job requirements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c96b3b6ab_70_3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7c96b3b6ab_7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be13b6f11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g7be13b6f1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d04b29379_6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6d04b29379_6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d0c140201_2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6d0c140201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ce964a654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6ce964a65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goupaz/techbrains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40" Type="http://schemas.openxmlformats.org/officeDocument/2006/relationships/image" Target="../media/image25.png"/><Relationship Id="rId42" Type="http://schemas.openxmlformats.org/officeDocument/2006/relationships/image" Target="../media/image30.png"/><Relationship Id="rId41" Type="http://schemas.openxmlformats.org/officeDocument/2006/relationships/image" Target="../media/image27.png"/><Relationship Id="rId44" Type="http://schemas.openxmlformats.org/officeDocument/2006/relationships/image" Target="../media/image44.png"/><Relationship Id="rId43" Type="http://schemas.openxmlformats.org/officeDocument/2006/relationships/image" Target="../media/image31.png"/><Relationship Id="rId46" Type="http://schemas.openxmlformats.org/officeDocument/2006/relationships/image" Target="../media/image38.png"/><Relationship Id="rId4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hyperlink" Target="https://geteasymove.com/" TargetMode="External"/><Relationship Id="rId9" Type="http://schemas.openxmlformats.org/officeDocument/2006/relationships/image" Target="../media/image3.png"/><Relationship Id="rId48" Type="http://schemas.openxmlformats.org/officeDocument/2006/relationships/image" Target="../media/image39.png"/><Relationship Id="rId47" Type="http://schemas.openxmlformats.org/officeDocument/2006/relationships/image" Target="../media/image46.png"/><Relationship Id="rId49" Type="http://schemas.openxmlformats.org/officeDocument/2006/relationships/image" Target="../media/image40.png"/><Relationship Id="rId5" Type="http://schemas.openxmlformats.org/officeDocument/2006/relationships/image" Target="../media/image7.png"/><Relationship Id="rId6" Type="http://schemas.openxmlformats.org/officeDocument/2006/relationships/hyperlink" Target="https://pay.uviba.com/" TargetMode="External"/><Relationship Id="rId7" Type="http://schemas.openxmlformats.org/officeDocument/2006/relationships/image" Target="../media/image10.png"/><Relationship Id="rId8" Type="http://schemas.openxmlformats.org/officeDocument/2006/relationships/image" Target="../media/image5.png"/><Relationship Id="rId31" Type="http://schemas.openxmlformats.org/officeDocument/2006/relationships/hyperlink" Target="https://tripactions.com" TargetMode="External"/><Relationship Id="rId30" Type="http://schemas.openxmlformats.org/officeDocument/2006/relationships/image" Target="../media/image17.png"/><Relationship Id="rId33" Type="http://schemas.openxmlformats.org/officeDocument/2006/relationships/image" Target="../media/image45.png"/><Relationship Id="rId32" Type="http://schemas.openxmlformats.org/officeDocument/2006/relationships/image" Target="../media/image35.png"/><Relationship Id="rId35" Type="http://schemas.openxmlformats.org/officeDocument/2006/relationships/image" Target="../media/image50.png"/><Relationship Id="rId34" Type="http://schemas.openxmlformats.org/officeDocument/2006/relationships/image" Target="../media/image36.png"/><Relationship Id="rId37" Type="http://schemas.openxmlformats.org/officeDocument/2006/relationships/image" Target="../media/image29.png"/><Relationship Id="rId36" Type="http://schemas.openxmlformats.org/officeDocument/2006/relationships/image" Target="../media/image34.png"/><Relationship Id="rId39" Type="http://schemas.openxmlformats.org/officeDocument/2006/relationships/image" Target="../media/image24.png"/><Relationship Id="rId38" Type="http://schemas.openxmlformats.org/officeDocument/2006/relationships/image" Target="../media/image33.png"/><Relationship Id="rId20" Type="http://schemas.openxmlformats.org/officeDocument/2006/relationships/image" Target="../media/image28.png"/><Relationship Id="rId22" Type="http://schemas.openxmlformats.org/officeDocument/2006/relationships/image" Target="../media/image22.png"/><Relationship Id="rId21" Type="http://schemas.openxmlformats.org/officeDocument/2006/relationships/hyperlink" Target="https://jobhax.com" TargetMode="External"/><Relationship Id="rId24" Type="http://schemas.openxmlformats.org/officeDocument/2006/relationships/image" Target="../media/image49.png"/><Relationship Id="rId23" Type="http://schemas.openxmlformats.org/officeDocument/2006/relationships/hyperlink" Target="https://restcs.com/" TargetMode="External"/><Relationship Id="rId26" Type="http://schemas.openxmlformats.org/officeDocument/2006/relationships/image" Target="../media/image37.jpg"/><Relationship Id="rId25" Type="http://schemas.openxmlformats.org/officeDocument/2006/relationships/hyperlink" Target="https://www.gigamon.com/" TargetMode="External"/><Relationship Id="rId28" Type="http://schemas.openxmlformats.org/officeDocument/2006/relationships/image" Target="../media/image32.png"/><Relationship Id="rId27" Type="http://schemas.openxmlformats.org/officeDocument/2006/relationships/hyperlink" Target="https://oracle.com" TargetMode="External"/><Relationship Id="rId29" Type="http://schemas.openxmlformats.org/officeDocument/2006/relationships/hyperlink" Target="https://github.com/goupaz/0-to-hero" TargetMode="External"/><Relationship Id="rId51" Type="http://schemas.openxmlformats.org/officeDocument/2006/relationships/image" Target="../media/image41.png"/><Relationship Id="rId50" Type="http://schemas.openxmlformats.org/officeDocument/2006/relationships/image" Target="../media/image42.png"/><Relationship Id="rId11" Type="http://schemas.openxmlformats.org/officeDocument/2006/relationships/hyperlink" Target="https://www.performantcorp.com/" TargetMode="External"/><Relationship Id="rId10" Type="http://schemas.openxmlformats.org/officeDocument/2006/relationships/image" Target="../media/image1.png"/><Relationship Id="rId13" Type="http://schemas.openxmlformats.org/officeDocument/2006/relationships/hyperlink" Target="http://wetravel.com/" TargetMode="External"/><Relationship Id="rId12" Type="http://schemas.openxmlformats.org/officeDocument/2006/relationships/image" Target="../media/image16.png"/><Relationship Id="rId15" Type="http://schemas.openxmlformats.org/officeDocument/2006/relationships/image" Target="../media/image18.png"/><Relationship Id="rId14" Type="http://schemas.openxmlformats.org/officeDocument/2006/relationships/image" Target="../media/image11.png"/><Relationship Id="rId17" Type="http://schemas.openxmlformats.org/officeDocument/2006/relationships/image" Target="../media/image19.png"/><Relationship Id="rId16" Type="http://schemas.openxmlformats.org/officeDocument/2006/relationships/hyperlink" Target="https://opengov.com" TargetMode="External"/><Relationship Id="rId19" Type="http://schemas.openxmlformats.org/officeDocument/2006/relationships/hyperlink" Target="https://fortinet.com" TargetMode="External"/><Relationship Id="rId18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hyperlink" Target="https://github.com/goupaz/0-to-hero" TargetMode="External"/><Relationship Id="rId5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goupaz/techbrains" TargetMode="External"/><Relationship Id="rId4" Type="http://schemas.openxmlformats.org/officeDocument/2006/relationships/hyperlink" Target="https://github.com/goupaz/techbrains" TargetMode="External"/><Relationship Id="rId9" Type="http://schemas.openxmlformats.org/officeDocument/2006/relationships/hyperlink" Target="https://github.com/goupaz/kiss.conf" TargetMode="External"/><Relationship Id="rId5" Type="http://schemas.openxmlformats.org/officeDocument/2006/relationships/hyperlink" Target="https://github.com/goupaz/02hero" TargetMode="External"/><Relationship Id="rId6" Type="http://schemas.openxmlformats.org/officeDocument/2006/relationships/hyperlink" Target="https://github.com/goupaz/02hero" TargetMode="External"/><Relationship Id="rId7" Type="http://schemas.openxmlformats.org/officeDocument/2006/relationships/hyperlink" Target="https://github.com/goupaz/02hero" TargetMode="External"/><Relationship Id="rId8" Type="http://schemas.openxmlformats.org/officeDocument/2006/relationships/hyperlink" Target="https://github.com/goupaz/kiss.conf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goupaz" TargetMode="External"/><Relationship Id="rId4" Type="http://schemas.openxmlformats.org/officeDocument/2006/relationships/hyperlink" Target="https://youtube.com/goupaz" TargetMode="External"/><Relationship Id="rId11" Type="http://schemas.openxmlformats.org/officeDocument/2006/relationships/image" Target="../media/image13.png"/><Relationship Id="rId10" Type="http://schemas.openxmlformats.org/officeDocument/2006/relationships/image" Target="../media/image6.png"/><Relationship Id="rId12" Type="http://schemas.openxmlformats.org/officeDocument/2006/relationships/image" Target="../media/image14.png"/><Relationship Id="rId9" Type="http://schemas.openxmlformats.org/officeDocument/2006/relationships/image" Target="../media/image12.png"/><Relationship Id="rId5" Type="http://schemas.openxmlformats.org/officeDocument/2006/relationships/hyperlink" Target="https://join.slack.com/t/goupaz/shared_invite/enQtMjU1MjM5MDc2MzQxLWJkMTZiMGFhZDA3ZDkwZTgxMDNhMzc4YjFkZTBjZGMxZmQxYzA0NjEyMDM1ODVjMTBiYWUxN2UzMDVlNmYzMjU" TargetMode="External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hyperlink" Target="https://www.youtube.com/watch?v=xTkKSJSqU-I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TechBrains Kickoff &lt;Year&gt;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8025" y="3550650"/>
            <a:ext cx="91440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4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The moment silence is not gold …</a:t>
            </a:r>
            <a:endParaRPr sz="24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4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 </a:t>
            </a:r>
            <a:endParaRPr sz="24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4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Date: MM/DD/YYYY HH:MM-HH:MM &lt;TZ&gt;, &lt;Place&gt;</a:t>
            </a:r>
            <a:endParaRPr sz="24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4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Meeting Location: &lt;Place&gt;</a:t>
            </a:r>
            <a:r>
              <a:rPr lang="en" sz="12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</a:t>
            </a:r>
            <a:r>
              <a:rPr lang="en" sz="24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Made by: </a:t>
            </a:r>
            <a:r>
              <a:rPr lang="en" sz="2400" u="sng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  <a:hlinkClick r:id="rId3"/>
              </a:rPr>
              <a:t>GOUP</a:t>
            </a:r>
            <a:endParaRPr sz="12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4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Event Planning: &lt;Org&gt; </a:t>
            </a:r>
            <a:r>
              <a:rPr lang="en" sz="24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Host: &lt;Host name&gt;</a:t>
            </a:r>
            <a:r>
              <a:rPr lang="en" sz="24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	</a:t>
            </a:r>
            <a:endParaRPr sz="24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9900FF"/>
                </a:solidFill>
                <a:latin typeface="Varela Round"/>
                <a:ea typeface="Varela Round"/>
                <a:cs typeface="Varela Round"/>
                <a:sym typeface="Varela Round"/>
              </a:rPr>
              <a:t>Tribal race</a:t>
            </a:r>
            <a:endParaRPr>
              <a:solidFill>
                <a:srgbClr val="9900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6350" y="1348150"/>
            <a:ext cx="4675126" cy="333742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/>
        </p:nvSpPr>
        <p:spPr>
          <a:xfrm>
            <a:off x="1418575" y="4731175"/>
            <a:ext cx="87093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highlight>
                  <a:srgbClr val="F2F2F2"/>
                </a:highlight>
              </a:rPr>
              <a:t>By pushing community in right direction, we can go </a:t>
            </a:r>
            <a:r>
              <a:rPr b="1" i="1" lang="en" sz="1200">
                <a:solidFill>
                  <a:srgbClr val="FF0000"/>
                </a:solidFill>
                <a:highlight>
                  <a:srgbClr val="F2F2F2"/>
                </a:highlight>
              </a:rPr>
              <a:t>faster</a:t>
            </a:r>
            <a:r>
              <a:rPr i="1" lang="en" sz="1200">
                <a:highlight>
                  <a:srgbClr val="F2F2F2"/>
                </a:highlight>
              </a:rPr>
              <a:t> and </a:t>
            </a:r>
            <a:r>
              <a:rPr b="1" i="1" lang="en" sz="1200">
                <a:solidFill>
                  <a:srgbClr val="FF0000"/>
                </a:solidFill>
                <a:highlight>
                  <a:srgbClr val="F2F2F2"/>
                </a:highlight>
              </a:rPr>
              <a:t>longer</a:t>
            </a:r>
            <a:r>
              <a:rPr i="1" lang="en" sz="1200">
                <a:highlight>
                  <a:srgbClr val="F2F2F2"/>
                </a:highlight>
              </a:rPr>
              <a:t>, than individual run!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9900FF"/>
                </a:solidFill>
                <a:latin typeface="Varela Round"/>
                <a:ea typeface="Varela Round"/>
                <a:cs typeface="Varela Round"/>
                <a:sym typeface="Varela Round"/>
              </a:rPr>
              <a:t>Mechanisms</a:t>
            </a:r>
            <a:endParaRPr>
              <a:solidFill>
                <a:srgbClr val="9900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-624975" y="1408625"/>
            <a:ext cx="9084900" cy="7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3000"/>
              <a:buFont typeface="Varela Round"/>
              <a:buChar char="❏"/>
            </a:pPr>
            <a:r>
              <a:rPr lang="en" sz="3000">
                <a:solidFill>
                  <a:srgbClr val="3C78D8"/>
                </a:solidFill>
                <a:latin typeface="Varela Round"/>
                <a:ea typeface="Varela Round"/>
                <a:cs typeface="Varela Round"/>
                <a:sym typeface="Varela Round"/>
              </a:rPr>
              <a:t>People</a:t>
            </a:r>
            <a:endParaRPr sz="3000">
              <a:solidFill>
                <a:srgbClr val="3C78D8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419100" lvl="0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0"/>
              <a:buFont typeface="Varela Round"/>
              <a:buChar char="❏"/>
            </a:pPr>
            <a:r>
              <a:rPr lang="en" sz="3000">
                <a:solidFill>
                  <a:srgbClr val="FF0000"/>
                </a:solidFill>
                <a:latin typeface="Varela Round"/>
                <a:ea typeface="Varela Round"/>
                <a:cs typeface="Varela Round"/>
                <a:sym typeface="Varela Round"/>
              </a:rPr>
              <a:t>Process</a:t>
            </a:r>
            <a:endParaRPr sz="3000">
              <a:solidFill>
                <a:srgbClr val="FF000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419100" lvl="0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000"/>
              <a:buFont typeface="Varela Round"/>
              <a:buChar char="❏"/>
            </a:pPr>
            <a:r>
              <a:rPr lang="en" sz="3000">
                <a:solidFill>
                  <a:srgbClr val="38761D"/>
                </a:solidFill>
                <a:latin typeface="Varela Round"/>
                <a:ea typeface="Varela Round"/>
                <a:cs typeface="Varela Round"/>
                <a:sym typeface="Varela Round"/>
              </a:rPr>
              <a:t>Tools (Github, Zoom, Slack, Gmail, Youtube, </a:t>
            </a:r>
            <a:r>
              <a:rPr lang="en" sz="3000">
                <a:solidFill>
                  <a:srgbClr val="FF0000"/>
                </a:solidFill>
                <a:latin typeface="Varela Round"/>
                <a:ea typeface="Varela Round"/>
                <a:cs typeface="Varela Round"/>
                <a:sym typeface="Varela Round"/>
              </a:rPr>
              <a:t>NO FACEBOOK</a:t>
            </a:r>
            <a:r>
              <a:rPr lang="en" sz="3000">
                <a:solidFill>
                  <a:srgbClr val="38761D"/>
                </a:solidFill>
                <a:latin typeface="Varela Round"/>
                <a:ea typeface="Varela Round"/>
                <a:cs typeface="Varela Round"/>
                <a:sym typeface="Varela Round"/>
              </a:rPr>
              <a:t>)</a:t>
            </a:r>
            <a:endParaRPr sz="3000">
              <a:solidFill>
                <a:srgbClr val="38761D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9900FF"/>
                </a:solidFill>
                <a:latin typeface="Varela Round"/>
                <a:ea typeface="Varela Round"/>
                <a:cs typeface="Varela Round"/>
                <a:sym typeface="Varela Round"/>
              </a:rPr>
              <a:t>&lt;Place Name&gt; Techbrains Kickoff &lt;Year&gt;</a:t>
            </a:r>
            <a:endParaRPr>
              <a:solidFill>
                <a:srgbClr val="9900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4500" y="1633925"/>
            <a:ext cx="629100" cy="629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7875" y="1633925"/>
            <a:ext cx="629100" cy="629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3125" y="1633925"/>
            <a:ext cx="629100" cy="629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9900FF"/>
                </a:solidFill>
                <a:latin typeface="Varela Round"/>
                <a:ea typeface="Varela Round"/>
                <a:cs typeface="Varela Round"/>
                <a:sym typeface="Varela Round"/>
              </a:rPr>
              <a:t>Current </a:t>
            </a:r>
            <a:r>
              <a:rPr lang="en">
                <a:solidFill>
                  <a:srgbClr val="9900FF"/>
                </a:solidFill>
                <a:latin typeface="Varela Round"/>
                <a:ea typeface="Varela Round"/>
                <a:cs typeface="Varela Round"/>
                <a:sym typeface="Varela Round"/>
              </a:rPr>
              <a:t>Companies of Community</a:t>
            </a:r>
            <a:endParaRPr>
              <a:solidFill>
                <a:srgbClr val="9900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350" y="1523975"/>
            <a:ext cx="548849" cy="54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1263" y="4150965"/>
            <a:ext cx="548765" cy="528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68737" y="4201157"/>
            <a:ext cx="1173073" cy="428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99300" y="1472980"/>
            <a:ext cx="874725" cy="710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41525" y="1483246"/>
            <a:ext cx="1163450" cy="654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 rotWithShape="1">
          <a:blip r:embed="rId10">
            <a:alphaModFix/>
          </a:blip>
          <a:srcRect b="25859" l="0" r="0" t="25044"/>
          <a:stretch/>
        </p:blipFill>
        <p:spPr>
          <a:xfrm>
            <a:off x="2351025" y="1508225"/>
            <a:ext cx="1230026" cy="60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5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37856" l="0" r="6463" t="38926"/>
          <a:stretch/>
        </p:blipFill>
        <p:spPr>
          <a:xfrm>
            <a:off x="1690460" y="2984064"/>
            <a:ext cx="1510783" cy="329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 b="27582" l="0" r="0" t="24796"/>
          <a:stretch/>
        </p:blipFill>
        <p:spPr>
          <a:xfrm>
            <a:off x="304150" y="4217533"/>
            <a:ext cx="1296985" cy="395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/>
          <p:cNvPicPr preferRelativeResize="0"/>
          <p:nvPr/>
        </p:nvPicPr>
        <p:blipFill rotWithShape="1">
          <a:blip r:embed="rId15">
            <a:alphaModFix/>
          </a:blip>
          <a:srcRect b="12190" l="13919" r="50688" t="13337"/>
          <a:stretch/>
        </p:blipFill>
        <p:spPr>
          <a:xfrm>
            <a:off x="5113000" y="1407969"/>
            <a:ext cx="810200" cy="848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>
            <a:hlinkClick r:id="rId16"/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78350" y="3017794"/>
            <a:ext cx="1357749" cy="26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036125" y="1454950"/>
            <a:ext cx="721864" cy="7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5">
            <a:hlinkClick r:id="rId19"/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231148" y="2927171"/>
            <a:ext cx="1336547" cy="386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5">
            <a:hlinkClick r:id="rId21"/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7682991" y="4172886"/>
            <a:ext cx="606148" cy="584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>
            <a:hlinkClick r:id="rId23"/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3659204" y="4225339"/>
            <a:ext cx="606146" cy="435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>
            <a:hlinkClick r:id="rId25"/>
          </p:cNvPr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4659175" y="2893559"/>
            <a:ext cx="742540" cy="45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>
            <a:hlinkClick r:id="rId27"/>
          </p:cNvPr>
          <p:cNvPicPr preferRelativeResize="0"/>
          <p:nvPr/>
        </p:nvPicPr>
        <p:blipFill rotWithShape="1">
          <a:blip r:embed="rId28">
            <a:alphaModFix/>
          </a:blip>
          <a:srcRect b="38902" l="1778" r="6072" t="29602"/>
          <a:stretch/>
        </p:blipFill>
        <p:spPr>
          <a:xfrm>
            <a:off x="5556052" y="3011206"/>
            <a:ext cx="1163461" cy="2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5">
            <a:hlinkClick r:id="rId29"/>
          </p:cNvPr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8265897" y="4129043"/>
            <a:ext cx="704903" cy="431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5">
            <a:hlinkClick r:id="rId31"/>
          </p:cNvPr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6741373" y="2976263"/>
            <a:ext cx="1317465" cy="35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5"/>
          <p:cNvPicPr preferRelativeResize="0"/>
          <p:nvPr/>
        </p:nvPicPr>
        <p:blipFill rotWithShape="1">
          <a:blip r:embed="rId33">
            <a:alphaModFix/>
          </a:blip>
          <a:srcRect b="36789" l="7379" r="5390" t="35453"/>
          <a:stretch/>
        </p:blipFill>
        <p:spPr>
          <a:xfrm>
            <a:off x="8003150" y="3065700"/>
            <a:ext cx="967650" cy="17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5"/>
          <p:cNvPicPr preferRelativeResize="0"/>
          <p:nvPr/>
        </p:nvPicPr>
        <p:blipFill rotWithShape="1">
          <a:blip r:embed="rId34">
            <a:alphaModFix/>
          </a:blip>
          <a:srcRect b="37195" l="3342" r="6575" t="30920"/>
          <a:stretch/>
        </p:blipFill>
        <p:spPr>
          <a:xfrm>
            <a:off x="6758000" y="2445607"/>
            <a:ext cx="874725" cy="309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5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6972787" y="1485475"/>
            <a:ext cx="967650" cy="510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8096069" y="1456594"/>
            <a:ext cx="874725" cy="611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5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4341551" y="4110625"/>
            <a:ext cx="654422" cy="630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5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8058848" y="2250975"/>
            <a:ext cx="742550" cy="676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5"/>
          <p:cNvPicPr preferRelativeResize="0"/>
          <p:nvPr/>
        </p:nvPicPr>
        <p:blipFill rotWithShape="1">
          <a:blip r:embed="rId39">
            <a:alphaModFix/>
          </a:blip>
          <a:srcRect b="30931" l="2212" r="3652" t="29163"/>
          <a:stretch/>
        </p:blipFill>
        <p:spPr>
          <a:xfrm>
            <a:off x="5067888" y="4105025"/>
            <a:ext cx="1254841" cy="589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5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6398913" y="4184425"/>
            <a:ext cx="1230025" cy="430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5"/>
          <p:cNvPicPr preferRelativeResize="0"/>
          <p:nvPr/>
        </p:nvPicPr>
        <p:blipFill rotWithShape="1">
          <a:blip r:embed="rId41">
            <a:alphaModFix/>
          </a:blip>
          <a:srcRect b="15996" l="18373" r="19259" t="15846"/>
          <a:stretch/>
        </p:blipFill>
        <p:spPr>
          <a:xfrm>
            <a:off x="2074025" y="3446700"/>
            <a:ext cx="502220" cy="54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 rotWithShape="1">
          <a:blip r:embed="rId42">
            <a:alphaModFix/>
          </a:blip>
          <a:srcRect b="44855" l="9064" r="11626" t="38892"/>
          <a:stretch/>
        </p:blipFill>
        <p:spPr>
          <a:xfrm>
            <a:off x="342225" y="3557963"/>
            <a:ext cx="1510800" cy="3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5"/>
          <p:cNvPicPr preferRelativeResize="0"/>
          <p:nvPr/>
        </p:nvPicPr>
        <p:blipFill rotWithShape="1">
          <a:blip r:embed="rId43">
            <a:alphaModFix/>
          </a:blip>
          <a:srcRect b="32996" l="3955" r="2543" t="32656"/>
          <a:stretch/>
        </p:blipFill>
        <p:spPr>
          <a:xfrm>
            <a:off x="4435300" y="3501175"/>
            <a:ext cx="1163450" cy="427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5"/>
          <p:cNvPicPr preferRelativeResize="0"/>
          <p:nvPr/>
        </p:nvPicPr>
        <p:blipFill rotWithShape="1">
          <a:blip r:embed="rId44">
            <a:alphaModFix/>
          </a:blip>
          <a:srcRect b="37486" l="15738" r="19629" t="37636"/>
          <a:stretch/>
        </p:blipFill>
        <p:spPr>
          <a:xfrm>
            <a:off x="2721052" y="3505625"/>
            <a:ext cx="1594525" cy="45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5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5647725" y="3411213"/>
            <a:ext cx="1594525" cy="539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5"/>
          <p:cNvPicPr preferRelativeResize="0"/>
          <p:nvPr/>
        </p:nvPicPr>
        <p:blipFill rotWithShape="1">
          <a:blip r:embed="rId46">
            <a:alphaModFix/>
          </a:blip>
          <a:srcRect b="35694" l="9306" r="10462" t="32829"/>
          <a:stretch/>
        </p:blipFill>
        <p:spPr>
          <a:xfrm>
            <a:off x="4824025" y="2349489"/>
            <a:ext cx="1702553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5"/>
          <p:cNvPicPr preferRelativeResize="0"/>
          <p:nvPr/>
        </p:nvPicPr>
        <p:blipFill rotWithShape="1">
          <a:blip r:embed="rId47">
            <a:alphaModFix/>
          </a:blip>
          <a:srcRect b="21087" l="0" r="0" t="24478"/>
          <a:stretch/>
        </p:blipFill>
        <p:spPr>
          <a:xfrm>
            <a:off x="298486" y="2413350"/>
            <a:ext cx="1317475" cy="374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5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1948163" y="2347518"/>
            <a:ext cx="502225" cy="506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5"/>
          <p:cNvPicPr preferRelativeResize="0"/>
          <p:nvPr/>
        </p:nvPicPr>
        <p:blipFill rotWithShape="1">
          <a:blip r:embed="rId49">
            <a:alphaModFix/>
          </a:blip>
          <a:srcRect b="21553" l="10515" r="15695" t="20256"/>
          <a:stretch/>
        </p:blipFill>
        <p:spPr>
          <a:xfrm>
            <a:off x="2782625" y="2360125"/>
            <a:ext cx="874725" cy="48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5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4035299" y="2395316"/>
            <a:ext cx="423501" cy="41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5"/>
          <p:cNvPicPr preferRelativeResize="0"/>
          <p:nvPr/>
        </p:nvPicPr>
        <p:blipFill rotWithShape="1">
          <a:blip r:embed="rId51">
            <a:alphaModFix/>
          </a:blip>
          <a:srcRect b="23786" l="16550" r="15338" t="25159"/>
          <a:stretch/>
        </p:blipFill>
        <p:spPr>
          <a:xfrm>
            <a:off x="7838800" y="3487425"/>
            <a:ext cx="1051336" cy="41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/>
          <p:nvPr>
            <p:ph type="title"/>
          </p:nvPr>
        </p:nvSpPr>
        <p:spPr>
          <a:xfrm>
            <a:off x="873850" y="2290425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Remote</a:t>
            </a:r>
            <a:r>
              <a:rPr lang="en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 Speakers (via Zoom)</a:t>
            </a:r>
            <a:endParaRPr>
              <a:solidFill>
                <a:srgbClr val="9900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08" name="Google Shape;208;p26"/>
          <p:cNvSpPr/>
          <p:nvPr/>
        </p:nvSpPr>
        <p:spPr>
          <a:xfrm>
            <a:off x="291150" y="824225"/>
            <a:ext cx="15096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9900FF"/>
                </a:solidFill>
                <a:latin typeface="Varela Round"/>
                <a:ea typeface="Varela Round"/>
                <a:cs typeface="Varela Round"/>
                <a:sym typeface="Varela Round"/>
              </a:rPr>
              <a:t>&lt;Name&gt;</a:t>
            </a:r>
            <a:endParaRPr>
              <a:solidFill>
                <a:srgbClr val="9900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14" name="Google Shape;214;p27"/>
          <p:cNvSpPr txBox="1"/>
          <p:nvPr>
            <p:ph idx="1" type="body"/>
          </p:nvPr>
        </p:nvSpPr>
        <p:spPr>
          <a:xfrm>
            <a:off x="623400" y="1462950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Varela Round"/>
              <a:buChar char="●"/>
            </a:pPr>
            <a:r>
              <a:rPr lang="en" sz="1400">
                <a:latin typeface="Varela Round"/>
                <a:ea typeface="Varela Round"/>
                <a:cs typeface="Varela Round"/>
                <a:sym typeface="Varela Round"/>
              </a:rPr>
              <a:t>Contact</a:t>
            </a:r>
            <a:endParaRPr sz="1400">
              <a:solidFill>
                <a:srgbClr val="00B0F0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00B0F0"/>
                </a:solidFill>
              </a:rPr>
              <a:t>Email: &lt; email address &gt;</a:t>
            </a:r>
            <a:endParaRPr sz="1400">
              <a:solidFill>
                <a:srgbClr val="00B0F0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00B0F0"/>
                </a:solidFill>
              </a:rPr>
              <a:t>Linkedin: </a:t>
            </a:r>
            <a:r>
              <a:rPr lang="en" sz="11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&lt; linkedin url &gt;</a:t>
            </a:r>
            <a:endParaRPr sz="1400">
              <a:solidFill>
                <a:srgbClr val="00B0F0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00B0F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	</a:t>
            </a:r>
            <a:endParaRPr>
              <a:solidFill>
                <a:srgbClr val="00B0F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arela Round"/>
              <a:buChar char="●"/>
            </a:pPr>
            <a:r>
              <a:rPr lang="en" sz="1400">
                <a:latin typeface="Varela Round"/>
                <a:ea typeface="Varela Round"/>
                <a:cs typeface="Varela Round"/>
                <a:sym typeface="Varela Round"/>
              </a:rPr>
              <a:t>Education</a:t>
            </a:r>
            <a:endParaRPr sz="1400"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Varela Round"/>
              <a:buChar char="○"/>
            </a:pP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&lt;Degree&gt; &lt;University&gt;</a:t>
            </a:r>
            <a:endParaRPr sz="1400"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arela Round"/>
              <a:buChar char="●"/>
            </a:pPr>
            <a:r>
              <a:rPr lang="en" sz="1400">
                <a:latin typeface="Varela Round"/>
                <a:ea typeface="Varela Round"/>
                <a:cs typeface="Varela Round"/>
                <a:sym typeface="Varela Round"/>
              </a:rPr>
              <a:t>Experience</a:t>
            </a:r>
            <a:endParaRPr sz="1400"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Varela Round"/>
              <a:buChar char="○"/>
            </a:pP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Current:  &lt;Position&gt; @ &lt;Company name&gt;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Varela Round"/>
              <a:buChar char="○"/>
            </a:pP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Past: &lt;Company names&gt;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215" name="Google Shape;2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9925" y="1547350"/>
            <a:ext cx="797700" cy="797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/>
          <p:nvPr>
            <p:ph type="title"/>
          </p:nvPr>
        </p:nvSpPr>
        <p:spPr>
          <a:xfrm>
            <a:off x="873850" y="2290425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9900FF"/>
                </a:solidFill>
                <a:latin typeface="Varela Round"/>
                <a:ea typeface="Varela Round"/>
                <a:cs typeface="Varela Round"/>
                <a:sym typeface="Varela Round"/>
              </a:rPr>
              <a:t>Onsite Speakers </a:t>
            </a:r>
            <a:endParaRPr>
              <a:solidFill>
                <a:srgbClr val="9900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21" name="Google Shape;221;p28"/>
          <p:cNvSpPr/>
          <p:nvPr/>
        </p:nvSpPr>
        <p:spPr>
          <a:xfrm>
            <a:off x="291150" y="824225"/>
            <a:ext cx="15096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9900FF"/>
                </a:solidFill>
                <a:latin typeface="Varela Round"/>
                <a:ea typeface="Varela Round"/>
                <a:cs typeface="Varela Round"/>
                <a:sym typeface="Varela Round"/>
              </a:rPr>
              <a:t>&lt;Name&gt;</a:t>
            </a:r>
            <a:endParaRPr>
              <a:solidFill>
                <a:srgbClr val="9900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27" name="Google Shape;227;p29"/>
          <p:cNvSpPr txBox="1"/>
          <p:nvPr>
            <p:ph idx="1" type="body"/>
          </p:nvPr>
        </p:nvSpPr>
        <p:spPr>
          <a:xfrm>
            <a:off x="623400" y="1462950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Varela Round"/>
              <a:buChar char="●"/>
            </a:pPr>
            <a:r>
              <a:rPr lang="en" sz="1400">
                <a:latin typeface="Varela Round"/>
                <a:ea typeface="Varela Round"/>
                <a:cs typeface="Varela Round"/>
                <a:sym typeface="Varela Round"/>
              </a:rPr>
              <a:t>Contact</a:t>
            </a:r>
            <a:endParaRPr sz="1400">
              <a:solidFill>
                <a:srgbClr val="00B0F0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00B0F0"/>
                </a:solidFill>
              </a:rPr>
              <a:t>Email: &lt; email address &gt;</a:t>
            </a:r>
            <a:endParaRPr sz="1400">
              <a:solidFill>
                <a:srgbClr val="00B0F0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00B0F0"/>
                </a:solidFill>
              </a:rPr>
              <a:t>Linkedin: </a:t>
            </a:r>
            <a:r>
              <a:rPr lang="en" sz="11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&lt; linkedin url &gt;</a:t>
            </a:r>
            <a:endParaRPr sz="1400">
              <a:solidFill>
                <a:srgbClr val="00B0F0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00B0F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	</a:t>
            </a:r>
            <a:endParaRPr>
              <a:solidFill>
                <a:srgbClr val="00B0F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arela Round"/>
              <a:buChar char="●"/>
            </a:pPr>
            <a:r>
              <a:rPr lang="en" sz="1400">
                <a:latin typeface="Varela Round"/>
                <a:ea typeface="Varela Round"/>
                <a:cs typeface="Varela Round"/>
                <a:sym typeface="Varela Round"/>
              </a:rPr>
              <a:t>Education</a:t>
            </a:r>
            <a:endParaRPr sz="1400"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Varela Round"/>
              <a:buChar char="○"/>
            </a:pP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&lt;Degree&gt; &lt;University&gt;</a:t>
            </a:r>
            <a:endParaRPr sz="1400"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arela Round"/>
              <a:buChar char="●"/>
            </a:pPr>
            <a:r>
              <a:rPr lang="en" sz="1400">
                <a:latin typeface="Varela Round"/>
                <a:ea typeface="Varela Round"/>
                <a:cs typeface="Varela Round"/>
                <a:sym typeface="Varela Round"/>
              </a:rPr>
              <a:t>Experience</a:t>
            </a:r>
            <a:endParaRPr sz="1400"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Varela Round"/>
              <a:buChar char="○"/>
            </a:pP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Current:  &lt;Position&gt; @ &lt;Company name&gt;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Varela Round"/>
              <a:buChar char="○"/>
            </a:pP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Past: &lt;Company names&gt;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228" name="Google Shape;22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9925" y="1547350"/>
            <a:ext cx="797700" cy="797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/>
          <p:nvPr>
            <p:ph type="title"/>
          </p:nvPr>
        </p:nvSpPr>
        <p:spPr>
          <a:xfrm>
            <a:off x="1178650" y="2290425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We missed you</a:t>
            </a:r>
            <a:endParaRPr>
              <a:solidFill>
                <a:srgbClr val="9900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34" name="Google Shape;234;p30"/>
          <p:cNvSpPr/>
          <p:nvPr/>
        </p:nvSpPr>
        <p:spPr>
          <a:xfrm>
            <a:off x="291150" y="824225"/>
            <a:ext cx="15096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30"/>
          <p:cNvPicPr preferRelativeResize="0"/>
          <p:nvPr/>
        </p:nvPicPr>
        <p:blipFill rotWithShape="1">
          <a:blip r:embed="rId3">
            <a:alphaModFix/>
          </a:blip>
          <a:srcRect b="26758" l="17990" r="19824" t="17852"/>
          <a:stretch/>
        </p:blipFill>
        <p:spPr>
          <a:xfrm>
            <a:off x="5489750" y="1876275"/>
            <a:ext cx="1144675" cy="109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9900FF"/>
                </a:solidFill>
                <a:latin typeface="Varela Round"/>
                <a:ea typeface="Varela Round"/>
                <a:cs typeface="Varela Round"/>
                <a:sym typeface="Varela Round"/>
              </a:rPr>
              <a:t>&lt;Name&gt; </a:t>
            </a:r>
            <a:r>
              <a:rPr lang="en" sz="1400">
                <a:solidFill>
                  <a:srgbClr val="FF0000"/>
                </a:solidFill>
                <a:latin typeface="Varela Round"/>
                <a:ea typeface="Varela Round"/>
                <a:cs typeface="Varela Round"/>
                <a:sym typeface="Varela Round"/>
              </a:rPr>
              <a:t>N/A</a:t>
            </a:r>
            <a:endParaRPr>
              <a:solidFill>
                <a:srgbClr val="9900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41" name="Google Shape;241;p31"/>
          <p:cNvSpPr txBox="1"/>
          <p:nvPr>
            <p:ph idx="1" type="body"/>
          </p:nvPr>
        </p:nvSpPr>
        <p:spPr>
          <a:xfrm>
            <a:off x="623400" y="1462950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Varela Round"/>
              <a:buChar char="●"/>
            </a:pPr>
            <a:r>
              <a:rPr lang="en" sz="1400">
                <a:latin typeface="Varela Round"/>
                <a:ea typeface="Varela Round"/>
                <a:cs typeface="Varela Round"/>
                <a:sym typeface="Varela Round"/>
              </a:rPr>
              <a:t>Contact</a:t>
            </a:r>
            <a:endParaRPr sz="1400">
              <a:solidFill>
                <a:srgbClr val="00B0F0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00B0F0"/>
                </a:solidFill>
              </a:rPr>
              <a:t>Email: &lt; email address &gt;</a:t>
            </a:r>
            <a:endParaRPr sz="1400">
              <a:solidFill>
                <a:srgbClr val="00B0F0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00B0F0"/>
                </a:solidFill>
              </a:rPr>
              <a:t>Linkedin: </a:t>
            </a:r>
            <a:r>
              <a:rPr lang="en" sz="11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&lt; linkedin url &gt;</a:t>
            </a:r>
            <a:endParaRPr sz="1400">
              <a:solidFill>
                <a:srgbClr val="00B0F0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00B0F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	</a:t>
            </a:r>
            <a:endParaRPr>
              <a:solidFill>
                <a:srgbClr val="00B0F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arela Round"/>
              <a:buChar char="●"/>
            </a:pPr>
            <a:r>
              <a:rPr lang="en" sz="1400">
                <a:latin typeface="Varela Round"/>
                <a:ea typeface="Varela Round"/>
                <a:cs typeface="Varela Round"/>
                <a:sym typeface="Varela Round"/>
              </a:rPr>
              <a:t>Education</a:t>
            </a:r>
            <a:endParaRPr sz="1400"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Varela Round"/>
              <a:buChar char="○"/>
            </a:pP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&lt;Degree&gt; &lt;University&gt;</a:t>
            </a:r>
            <a:endParaRPr sz="1400"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arela Round"/>
              <a:buChar char="●"/>
            </a:pPr>
            <a:r>
              <a:rPr lang="en" sz="1400">
                <a:latin typeface="Varela Round"/>
                <a:ea typeface="Varela Round"/>
                <a:cs typeface="Varela Round"/>
                <a:sym typeface="Varela Round"/>
              </a:rPr>
              <a:t>Experience</a:t>
            </a:r>
            <a:endParaRPr sz="1400"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Varela Round"/>
              <a:buChar char="○"/>
            </a:pP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Current:  &lt;Position&gt; @ &lt;Company name&gt;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Varela Round"/>
              <a:buChar char="○"/>
            </a:pP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Past: &lt;Company names&gt;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242" name="Google Shape;24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9925" y="1547350"/>
            <a:ext cx="797700" cy="797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  <a:latin typeface="Varela Round"/>
                <a:ea typeface="Varela Round"/>
                <a:cs typeface="Varela Round"/>
                <a:sym typeface="Varela Round"/>
              </a:rPr>
              <a:t>What is GOUP?</a:t>
            </a:r>
            <a:endParaRPr>
              <a:solidFill>
                <a:srgbClr val="9900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468825"/>
            <a:ext cx="8832300" cy="17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Varela Round"/>
                <a:ea typeface="Varela Round"/>
                <a:cs typeface="Varela Round"/>
                <a:sym typeface="Varela Round"/>
              </a:rPr>
              <a:t>GOUP</a:t>
            </a: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 is a</a:t>
            </a: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n idea </a:t>
            </a: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of tech </a:t>
            </a:r>
            <a:r>
              <a:rPr b="1" lang="en">
                <a:solidFill>
                  <a:srgbClr val="FF0000"/>
                </a:solidFill>
                <a:latin typeface="Varela Round"/>
                <a:ea typeface="Varela Round"/>
                <a:cs typeface="Varela Round"/>
                <a:sym typeface="Varela Round"/>
              </a:rPr>
              <a:t>heros</a:t>
            </a: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 working abroad for: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04800" lvl="0" marL="698500" marR="2413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535F61"/>
              </a:buClr>
              <a:buSzPts val="1200"/>
              <a:buFont typeface="Roboto"/>
              <a:buChar char="●"/>
            </a:pP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Collaboration with new friends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04800" lvl="0" marL="698500" marR="241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F61"/>
              </a:buClr>
              <a:buSzPts val="1200"/>
              <a:buFont typeface="Roboto"/>
              <a:buChar char="●"/>
            </a:pP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Knowledge &amp; experience sharing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04800" lvl="0" marL="698500" marR="241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F61"/>
              </a:buClr>
              <a:buSzPts val="1200"/>
              <a:buFont typeface="Roboto"/>
              <a:buChar char="●"/>
            </a:pP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Guide to use new technologies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04800" lvl="0" marL="698500" marR="241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F61"/>
              </a:buClr>
              <a:buSzPts val="1200"/>
              <a:buFont typeface="Roboto"/>
              <a:buChar char="●"/>
            </a:pP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Direct contact &amp; advice from experienced people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04800" lvl="0" marL="698500" marR="241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F61"/>
              </a:buClr>
              <a:buSzPts val="1200"/>
              <a:buFont typeface="Varela Round"/>
              <a:buChar char="●"/>
            </a:pP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AZE global brand in Open Source world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982381">
            <a:off x="7327270" y="1527678"/>
            <a:ext cx="1241082" cy="2454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0163" y="1468823"/>
            <a:ext cx="1372150" cy="84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/>
          <p:nvPr>
            <p:ph type="title"/>
          </p:nvPr>
        </p:nvSpPr>
        <p:spPr>
          <a:xfrm>
            <a:off x="645250" y="1223625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See you in </a:t>
            </a:r>
            <a:r>
              <a:rPr lang="en">
                <a:solidFill>
                  <a:srgbClr val="FF9900"/>
                </a:solidFill>
                <a:latin typeface="Varela Round"/>
                <a:ea typeface="Varela Round"/>
                <a:cs typeface="Varela Round"/>
                <a:sym typeface="Varela Round"/>
              </a:rPr>
              <a:t>&lt;Next Year&gt;</a:t>
            </a:r>
            <a:endParaRPr>
              <a:solidFill>
                <a:srgbClr val="FF990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48" name="Google Shape;248;p32"/>
          <p:cNvSpPr/>
          <p:nvPr/>
        </p:nvSpPr>
        <p:spPr>
          <a:xfrm>
            <a:off x="291150" y="824225"/>
            <a:ext cx="15096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0425" y="2122475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  <a:latin typeface="Varela Round"/>
                <a:ea typeface="Varela Round"/>
                <a:cs typeface="Varela Round"/>
                <a:sym typeface="Varela Round"/>
              </a:rPr>
              <a:t>GOUP Collaboration Formats  </a:t>
            </a:r>
            <a:endParaRPr>
              <a:solidFill>
                <a:srgbClr val="9900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grpSp>
        <p:nvGrpSpPr>
          <p:cNvPr id="77" name="Google Shape;77;p15"/>
          <p:cNvGrpSpPr/>
          <p:nvPr/>
        </p:nvGrpSpPr>
        <p:grpSpPr>
          <a:xfrm>
            <a:off x="1199682" y="1693237"/>
            <a:ext cx="1941839" cy="2030023"/>
            <a:chOff x="2832600" y="1686400"/>
            <a:chExt cx="1649400" cy="1769700"/>
          </a:xfrm>
        </p:grpSpPr>
        <p:sp>
          <p:nvSpPr>
            <p:cNvPr id="78" name="Google Shape;78;p15"/>
            <p:cNvSpPr/>
            <p:nvPr/>
          </p:nvSpPr>
          <p:spPr>
            <a:xfrm flipH="1">
              <a:off x="2832600" y="1686400"/>
              <a:ext cx="1649400" cy="1769700"/>
            </a:xfrm>
            <a:prstGeom prst="snip1Rect">
              <a:avLst>
                <a:gd fmla="val 0" name="adj"/>
              </a:avLst>
            </a:prstGeom>
            <a:solidFill>
              <a:srgbClr val="9900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5"/>
            <p:cNvSpPr txBox="1"/>
            <p:nvPr/>
          </p:nvSpPr>
          <p:spPr>
            <a:xfrm>
              <a:off x="2926849" y="1795513"/>
              <a:ext cx="1477500" cy="14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FFFFFF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02Hero</a:t>
              </a:r>
              <a:br>
                <a:rPr b="1" lang="en" sz="2400">
                  <a:solidFill>
                    <a:srgbClr val="FFFFFF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</a:br>
              <a:r>
                <a:rPr lang="en">
                  <a:solidFill>
                    <a:srgbClr val="FFFFFF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1-1.5h</a:t>
              </a:r>
              <a:endParaRPr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  <a:p>
              <a:pPr indent="-317500" lvl="0" marL="457200" rtl="0" algn="l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Varela Round"/>
                <a:buChar char="❏"/>
              </a:pPr>
              <a:r>
                <a:rPr lang="en">
                  <a:solidFill>
                    <a:srgbClr val="FFFFFF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1 Mentor</a:t>
              </a:r>
              <a:endParaRPr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  <a:p>
              <a:pPr indent="-317500" lvl="0" marL="4572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Varela Round"/>
                <a:buChar char="❏"/>
              </a:pPr>
              <a:r>
                <a:rPr lang="en">
                  <a:solidFill>
                    <a:srgbClr val="FFFFFF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TechTalk</a:t>
              </a:r>
              <a:endParaRPr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  <a:p>
              <a:pPr indent="-317500" lvl="0" marL="4572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Varela Round"/>
                <a:buChar char="❏"/>
              </a:pPr>
              <a:r>
                <a:rPr lang="en">
                  <a:solidFill>
                    <a:srgbClr val="FFFFFF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Public </a:t>
              </a:r>
              <a:endParaRPr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</p:grpSp>
      <p:grpSp>
        <p:nvGrpSpPr>
          <p:cNvPr id="80" name="Google Shape;80;p15"/>
          <p:cNvGrpSpPr/>
          <p:nvPr/>
        </p:nvGrpSpPr>
        <p:grpSpPr>
          <a:xfrm>
            <a:off x="6295897" y="1693229"/>
            <a:ext cx="1935901" cy="2068425"/>
            <a:chOff x="2832600" y="1686400"/>
            <a:chExt cx="1649400" cy="1769700"/>
          </a:xfrm>
        </p:grpSpPr>
        <p:sp>
          <p:nvSpPr>
            <p:cNvPr id="81" name="Google Shape;81;p15"/>
            <p:cNvSpPr/>
            <p:nvPr/>
          </p:nvSpPr>
          <p:spPr>
            <a:xfrm flipH="1">
              <a:off x="2832600" y="1686400"/>
              <a:ext cx="1649400" cy="1769700"/>
            </a:xfrm>
            <a:prstGeom prst="snip1Rect">
              <a:avLst>
                <a:gd fmla="val 0" name="adj"/>
              </a:avLst>
            </a:prstGeom>
            <a:solidFill>
              <a:srgbClr val="9900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5"/>
            <p:cNvSpPr txBox="1"/>
            <p:nvPr/>
          </p:nvSpPr>
          <p:spPr>
            <a:xfrm>
              <a:off x="2893810" y="1795513"/>
              <a:ext cx="1536000" cy="14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FFFFFF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Kiss.Conf</a:t>
              </a:r>
              <a:br>
                <a:rPr b="1" lang="en" sz="2400">
                  <a:solidFill>
                    <a:srgbClr val="FFFFFF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</a:br>
              <a:r>
                <a:rPr lang="en">
                  <a:solidFill>
                    <a:srgbClr val="FFFFFF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1-2d / 30m talks</a:t>
              </a:r>
              <a:endParaRPr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Varela Round"/>
                <a:buChar char="❏"/>
              </a:pPr>
              <a:r>
                <a:rPr lang="en">
                  <a:solidFill>
                    <a:srgbClr val="FFFFFF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10 Mentors</a:t>
              </a:r>
              <a:endParaRPr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Varela Round"/>
                <a:buChar char="❏"/>
              </a:pPr>
              <a:r>
                <a:rPr lang="en">
                  <a:solidFill>
                    <a:srgbClr val="FFFFFF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CFP selection</a:t>
              </a:r>
              <a:endParaRPr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Varela Round"/>
                <a:buChar char="❏"/>
              </a:pPr>
              <a:r>
                <a:rPr lang="en">
                  <a:solidFill>
                    <a:srgbClr val="FFFFFF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TechTalk</a:t>
              </a:r>
              <a:endParaRPr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Varela Round"/>
                <a:buChar char="❏"/>
              </a:pPr>
              <a:r>
                <a:rPr lang="en">
                  <a:solidFill>
                    <a:srgbClr val="FFFFFF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Public</a:t>
              </a:r>
              <a:endParaRPr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</p:grpSp>
      <p:cxnSp>
        <p:nvCxnSpPr>
          <p:cNvPr id="83" name="Google Shape;83;p15"/>
          <p:cNvCxnSpPr/>
          <p:nvPr/>
        </p:nvCxnSpPr>
        <p:spPr>
          <a:xfrm>
            <a:off x="1230225" y="4236650"/>
            <a:ext cx="7018200" cy="3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" name="Google Shape;84;p15"/>
          <p:cNvSpPr txBox="1"/>
          <p:nvPr/>
        </p:nvSpPr>
        <p:spPr>
          <a:xfrm>
            <a:off x="2084775" y="4310475"/>
            <a:ext cx="56868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Structured and indexed data flow within community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85" name="Google Shape;85;p15"/>
          <p:cNvGrpSpPr/>
          <p:nvPr/>
        </p:nvGrpSpPr>
        <p:grpSpPr>
          <a:xfrm>
            <a:off x="3781297" y="1693229"/>
            <a:ext cx="1935901" cy="2068425"/>
            <a:chOff x="2832600" y="1686400"/>
            <a:chExt cx="1649400" cy="1769700"/>
          </a:xfrm>
        </p:grpSpPr>
        <p:sp>
          <p:nvSpPr>
            <p:cNvPr id="86" name="Google Shape;86;p15"/>
            <p:cNvSpPr/>
            <p:nvPr/>
          </p:nvSpPr>
          <p:spPr>
            <a:xfrm flipH="1">
              <a:off x="2832600" y="1686400"/>
              <a:ext cx="1649400" cy="1769700"/>
            </a:xfrm>
            <a:prstGeom prst="snip1Rect">
              <a:avLst>
                <a:gd fmla="val 0" name="adj"/>
              </a:avLst>
            </a:prstGeom>
            <a:solidFill>
              <a:srgbClr val="9900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5"/>
            <p:cNvSpPr txBox="1"/>
            <p:nvPr/>
          </p:nvSpPr>
          <p:spPr>
            <a:xfrm>
              <a:off x="2893810" y="1795513"/>
              <a:ext cx="1536000" cy="14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FFFFFF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TechBrains</a:t>
              </a:r>
              <a:br>
                <a:rPr b="1" lang="en" sz="2400">
                  <a:solidFill>
                    <a:srgbClr val="FFFFFF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</a:br>
              <a:r>
                <a:rPr lang="en">
                  <a:solidFill>
                    <a:srgbClr val="FFFFFF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2h</a:t>
              </a:r>
              <a:endParaRPr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Varela Round"/>
                <a:buChar char="❏"/>
              </a:pPr>
              <a:r>
                <a:rPr lang="en">
                  <a:solidFill>
                    <a:srgbClr val="FFFFFF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Senior tech</a:t>
              </a:r>
              <a:endParaRPr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Varela Round"/>
                <a:buChar char="❏"/>
              </a:pPr>
              <a:r>
                <a:rPr lang="en">
                  <a:solidFill>
                    <a:srgbClr val="FFFFFF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5m brief talk</a:t>
              </a:r>
              <a:endParaRPr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Varela Round"/>
                <a:buChar char="❏"/>
              </a:pPr>
              <a:r>
                <a:rPr lang="en">
                  <a:solidFill>
                    <a:srgbClr val="FFFFFF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non-public</a:t>
              </a:r>
              <a:endParaRPr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</p:grpSp>
      <p:sp>
        <p:nvSpPr>
          <p:cNvPr id="88" name="Google Shape;88;p15"/>
          <p:cNvSpPr txBox="1"/>
          <p:nvPr/>
        </p:nvSpPr>
        <p:spPr>
          <a:xfrm>
            <a:off x="3552700" y="3723250"/>
            <a:ext cx="25074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accent5"/>
                </a:solidFill>
                <a:hlinkClick r:id="rId3"/>
              </a:rPr>
              <a:t>https://github.com/goupa</a:t>
            </a:r>
            <a:r>
              <a:rPr lang="en" sz="1100" u="sng">
                <a:solidFill>
                  <a:schemeClr val="accent5"/>
                </a:solidFill>
                <a:hlinkClick r:id="rId4"/>
              </a:rPr>
              <a:t>z/</a:t>
            </a:r>
            <a:r>
              <a:rPr lang="en" sz="1100" u="sng">
                <a:solidFill>
                  <a:schemeClr val="accent5"/>
                </a:solidFill>
              </a:rPr>
              <a:t>techbrains</a:t>
            </a:r>
            <a:endParaRPr/>
          </a:p>
        </p:txBody>
      </p:sp>
      <p:sp>
        <p:nvSpPr>
          <p:cNvPr id="89" name="Google Shape;89;p15"/>
          <p:cNvSpPr txBox="1"/>
          <p:nvPr/>
        </p:nvSpPr>
        <p:spPr>
          <a:xfrm>
            <a:off x="1045300" y="3723250"/>
            <a:ext cx="25074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accent5"/>
                </a:solidFill>
                <a:hlinkClick r:id="rId5"/>
              </a:rPr>
              <a:t>https://github</a:t>
            </a:r>
            <a:r>
              <a:rPr lang="en" sz="1100" u="sng">
                <a:solidFill>
                  <a:schemeClr val="accent5"/>
                </a:solidFill>
                <a:hlinkClick r:id="rId6"/>
              </a:rPr>
              <a:t>.com/goupa</a:t>
            </a:r>
            <a:r>
              <a:rPr lang="en" sz="1100" u="sng">
                <a:solidFill>
                  <a:schemeClr val="accent5"/>
                </a:solidFill>
                <a:hlinkClick r:id="rId7"/>
              </a:rPr>
              <a:t>z/</a:t>
            </a:r>
            <a:r>
              <a:rPr lang="en" sz="1100" u="sng">
                <a:solidFill>
                  <a:schemeClr val="accent5"/>
                </a:solidFill>
              </a:rPr>
              <a:t>02hero</a:t>
            </a:r>
            <a:endParaRPr/>
          </a:p>
        </p:txBody>
      </p:sp>
      <p:sp>
        <p:nvSpPr>
          <p:cNvPr id="90" name="Google Shape;90;p15"/>
          <p:cNvSpPr txBox="1"/>
          <p:nvPr/>
        </p:nvSpPr>
        <p:spPr>
          <a:xfrm>
            <a:off x="6124500" y="3723250"/>
            <a:ext cx="26316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8"/>
              </a:rPr>
              <a:t>https://github.com/goup</a:t>
            </a:r>
            <a:r>
              <a:rPr lang="en" sz="1100" u="sng">
                <a:solidFill>
                  <a:schemeClr val="hlink"/>
                </a:solidFill>
                <a:hlinkClick r:id="rId9"/>
              </a:rPr>
              <a:t>az/kiss.conf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  <a:latin typeface="Varela Round"/>
                <a:ea typeface="Varela Round"/>
                <a:cs typeface="Varela Round"/>
                <a:sym typeface="Varela Round"/>
              </a:rPr>
              <a:t>Join Now!</a:t>
            </a:r>
            <a:endParaRPr>
              <a:solidFill>
                <a:srgbClr val="9900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-526500" y="1279725"/>
            <a:ext cx="8832300" cy="17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04800" lvl="0" marL="1155700" marR="2413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535F61"/>
              </a:buClr>
              <a:buSzPts val="1200"/>
              <a:buFont typeface="Roboto"/>
              <a:buChar char="●"/>
            </a:pP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Github: </a:t>
            </a:r>
            <a:r>
              <a:rPr lang="en" u="sng">
                <a:solidFill>
                  <a:schemeClr val="hlink"/>
                </a:solidFill>
                <a:latin typeface="Varela Round"/>
                <a:ea typeface="Varela Round"/>
                <a:cs typeface="Varela Round"/>
                <a:sym typeface="Varela Round"/>
                <a:hlinkClick r:id="rId3"/>
              </a:rPr>
              <a:t>https://github.com/goupaz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04800" lvl="0" marL="1155700" marR="241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F61"/>
              </a:buClr>
              <a:buSzPts val="1200"/>
              <a:buFont typeface="Roboto"/>
              <a:buChar char="●"/>
            </a:pP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Youtube: </a:t>
            </a:r>
            <a:r>
              <a:rPr lang="en" u="sng">
                <a:solidFill>
                  <a:schemeClr val="hlink"/>
                </a:solidFill>
                <a:latin typeface="Varela Round"/>
                <a:ea typeface="Varela Round"/>
                <a:cs typeface="Varela Round"/>
                <a:sym typeface="Varela Round"/>
                <a:hlinkClick r:id="rId4"/>
              </a:rPr>
              <a:t>https://youtube.com/goupaz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04800" lvl="0" marL="1155700" marR="241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F61"/>
              </a:buClr>
              <a:buSzPts val="1200"/>
              <a:buFont typeface="Roboto"/>
              <a:buChar char="●"/>
            </a:pP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Slack: </a:t>
            </a:r>
            <a:r>
              <a:rPr lang="en" u="sng">
                <a:solidFill>
                  <a:schemeClr val="hlink"/>
                </a:solidFill>
                <a:latin typeface="Varela Round"/>
                <a:ea typeface="Varela Round"/>
                <a:cs typeface="Varela Round"/>
                <a:sym typeface="Varela Round"/>
                <a:hlinkClick r:id="rId5"/>
              </a:rPr>
              <a:t>https://goupaz.slack.com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914400" marR="2413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457200" marR="2413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2571800" y="4664425"/>
            <a:ext cx="92805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CC0000"/>
                </a:solidFill>
                <a:latin typeface="Varela Round"/>
                <a:ea typeface="Varela Round"/>
                <a:cs typeface="Varela Round"/>
                <a:sym typeface="Varela Round"/>
              </a:rPr>
              <a:t>Can find in Github even these slides!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 rotWithShape="1">
          <a:blip r:embed="rId6">
            <a:alphaModFix/>
          </a:blip>
          <a:srcRect b="8955" l="7513" r="3982" t="8955"/>
          <a:stretch/>
        </p:blipFill>
        <p:spPr>
          <a:xfrm>
            <a:off x="5990825" y="2423325"/>
            <a:ext cx="1006025" cy="66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57688" y="1526472"/>
            <a:ext cx="1184726" cy="66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27075" y="3211025"/>
            <a:ext cx="733500" cy="7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41575" y="2388306"/>
            <a:ext cx="1467000" cy="7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 rotWithShape="1">
          <a:blip r:embed="rId10">
            <a:alphaModFix/>
          </a:blip>
          <a:srcRect b="8886" l="0" r="0" t="13298"/>
          <a:stretch/>
        </p:blipFill>
        <p:spPr>
          <a:xfrm>
            <a:off x="7537763" y="1545675"/>
            <a:ext cx="874625" cy="62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 rotWithShape="1">
          <a:blip r:embed="rId11">
            <a:alphaModFix/>
          </a:blip>
          <a:srcRect b="0" l="0" r="49779" t="50206"/>
          <a:stretch/>
        </p:blipFill>
        <p:spPr>
          <a:xfrm>
            <a:off x="7172950" y="3186538"/>
            <a:ext cx="1148676" cy="75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 rotWithShape="1">
          <a:blip r:embed="rId12">
            <a:alphaModFix/>
          </a:blip>
          <a:srcRect b="52003" l="0" r="79494" t="4584"/>
          <a:stretch/>
        </p:blipFill>
        <p:spPr>
          <a:xfrm>
            <a:off x="8389700" y="3244188"/>
            <a:ext cx="486576" cy="66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873850" y="2290425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TechBrains</a:t>
            </a:r>
            <a:endParaRPr>
              <a:solidFill>
                <a:srgbClr val="9900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10" name="Google Shape;110;p17"/>
          <p:cNvSpPr/>
          <p:nvPr/>
        </p:nvSpPr>
        <p:spPr>
          <a:xfrm>
            <a:off x="291150" y="824225"/>
            <a:ext cx="15096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/>
        </p:nvSpPr>
        <p:spPr>
          <a:xfrm>
            <a:off x="362500" y="1630150"/>
            <a:ext cx="86706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A86E8"/>
                </a:solidFill>
                <a:latin typeface="Varela Round"/>
                <a:ea typeface="Varela Round"/>
                <a:cs typeface="Varela Round"/>
                <a:sym typeface="Varela Round"/>
              </a:rPr>
              <a:t>Onboard Open Source community spirit …</a:t>
            </a:r>
            <a:endParaRPr sz="3000">
              <a:solidFill>
                <a:srgbClr val="4A86E8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4A86E8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  <a:latin typeface="Varela Round"/>
                <a:ea typeface="Varela Round"/>
                <a:cs typeface="Varela Round"/>
                <a:sym typeface="Varela Round"/>
              </a:rPr>
              <a:t>      </a:t>
            </a:r>
            <a:r>
              <a:rPr lang="en" sz="3000">
                <a:solidFill>
                  <a:srgbClr val="FF0000"/>
                </a:solidFill>
                <a:latin typeface="Varela Round"/>
                <a:ea typeface="Varela Round"/>
                <a:cs typeface="Varela Round"/>
                <a:sym typeface="Varela Round"/>
              </a:rPr>
              <a:t>Good Leaders talk about </a:t>
            </a:r>
            <a:r>
              <a:rPr lang="en" sz="3000">
                <a:solidFill>
                  <a:srgbClr val="FF0000"/>
                </a:solidFill>
                <a:latin typeface="Varela Round"/>
                <a:ea typeface="Varela Round"/>
                <a:cs typeface="Varela Round"/>
                <a:sym typeface="Varela Round"/>
              </a:rPr>
              <a:t>it</a:t>
            </a:r>
            <a:r>
              <a:rPr lang="en" sz="3000">
                <a:solidFill>
                  <a:srgbClr val="FF0000"/>
                </a:solidFill>
                <a:latin typeface="Varela Round"/>
                <a:ea typeface="Varela Round"/>
                <a:cs typeface="Varela Round"/>
                <a:sym typeface="Varela Round"/>
              </a:rPr>
              <a:t> …</a:t>
            </a:r>
            <a:endParaRPr sz="3000">
              <a:solidFill>
                <a:srgbClr val="FF000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000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000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000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430875" y="3241750"/>
            <a:ext cx="8383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6AA84F"/>
                </a:solidFill>
                <a:latin typeface="Varela Round"/>
                <a:ea typeface="Varela Round"/>
                <a:cs typeface="Varela Round"/>
                <a:sym typeface="Varela Round"/>
              </a:rPr>
              <a:t>People need your expertise, motivation, love</a:t>
            </a:r>
            <a:endParaRPr sz="3000">
              <a:solidFill>
                <a:srgbClr val="6AA84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17" name="Google Shape;117;p1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9900FF"/>
                </a:solidFill>
                <a:latin typeface="Varela Round"/>
                <a:ea typeface="Varela Round"/>
                <a:cs typeface="Varela Round"/>
                <a:sym typeface="Varela Round"/>
              </a:rPr>
              <a:t>Motivation</a:t>
            </a:r>
            <a:endParaRPr>
              <a:solidFill>
                <a:srgbClr val="9900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/>
        </p:nvSpPr>
        <p:spPr>
          <a:xfrm>
            <a:off x="1218275" y="1516225"/>
            <a:ext cx="7146600" cy="7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675100" y="1402050"/>
            <a:ext cx="8383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4"/>
                </a:solidFill>
                <a:latin typeface="Varela Round"/>
                <a:ea typeface="Varela Round"/>
                <a:cs typeface="Varela Round"/>
                <a:sym typeface="Varela Round"/>
              </a:rPr>
              <a:t>Engineers love build stuff, solve problems</a:t>
            </a:r>
            <a:endParaRPr sz="3000">
              <a:solidFill>
                <a:schemeClr val="accent4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6AA84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  <a:latin typeface="Varela Round"/>
                <a:ea typeface="Varela Round"/>
                <a:cs typeface="Varela Round"/>
                <a:sym typeface="Varela Round"/>
              </a:rPr>
              <a:t>So let’s shape it:</a:t>
            </a:r>
            <a:endParaRPr sz="3000">
              <a:solidFill>
                <a:srgbClr val="FF000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6AA84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Varela Round"/>
              <a:buChar char="❏"/>
            </a:pPr>
            <a:r>
              <a:rPr lang="en" sz="2400">
                <a:solidFill>
                  <a:srgbClr val="6AA84F"/>
                </a:solidFill>
                <a:latin typeface="Varela Round"/>
                <a:ea typeface="Varela Round"/>
                <a:cs typeface="Varela Round"/>
                <a:sym typeface="Varela Round"/>
              </a:rPr>
              <a:t>Egoless, collaborative, competent,  decentralized, scalable, </a:t>
            </a:r>
            <a:r>
              <a:rPr lang="en" sz="3000">
                <a:solidFill>
                  <a:srgbClr val="FF0000"/>
                </a:solidFill>
                <a:latin typeface="Varela Round"/>
                <a:ea typeface="Varela Round"/>
                <a:cs typeface="Varela Round"/>
                <a:sym typeface="Varela Round"/>
              </a:rPr>
              <a:t>fun</a:t>
            </a:r>
            <a:r>
              <a:rPr lang="en" sz="2400">
                <a:solidFill>
                  <a:srgbClr val="6AA84F"/>
                </a:solidFill>
                <a:latin typeface="Varela Round"/>
                <a:ea typeface="Varela Round"/>
                <a:cs typeface="Varela Round"/>
                <a:sym typeface="Varela Round"/>
              </a:rPr>
              <a:t> community culture</a:t>
            </a:r>
            <a:endParaRPr sz="2400">
              <a:solidFill>
                <a:srgbClr val="6AA84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Varela Round"/>
              <a:buChar char="❏"/>
            </a:pPr>
            <a:r>
              <a:rPr lang="en" sz="2400">
                <a:solidFill>
                  <a:srgbClr val="6AA84F"/>
                </a:solidFill>
                <a:latin typeface="Varela Round"/>
                <a:ea typeface="Varela Round"/>
                <a:cs typeface="Varela Round"/>
                <a:sym typeface="Varela Round"/>
              </a:rPr>
              <a:t>Structured and indexed data flow within community</a:t>
            </a:r>
            <a:endParaRPr sz="2400">
              <a:solidFill>
                <a:srgbClr val="6AA84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AA84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AA84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24" name="Google Shape;124;p1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9900FF"/>
                </a:solidFill>
                <a:latin typeface="Varela Round"/>
                <a:ea typeface="Varela Round"/>
                <a:cs typeface="Varela Round"/>
                <a:sym typeface="Varela Round"/>
              </a:rPr>
              <a:t>Agenda</a:t>
            </a:r>
            <a:endParaRPr>
              <a:solidFill>
                <a:srgbClr val="9900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/>
        </p:nvSpPr>
        <p:spPr>
          <a:xfrm>
            <a:off x="1218275" y="1516225"/>
            <a:ext cx="7146600" cy="7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675100" y="1402050"/>
            <a:ext cx="8383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Varela Round"/>
              <a:buChar char="❏"/>
            </a:pPr>
            <a:r>
              <a:rPr lang="en" sz="3000">
                <a:solidFill>
                  <a:schemeClr val="accent4"/>
                </a:solidFill>
                <a:latin typeface="Varela Round"/>
                <a:ea typeface="Varela Round"/>
                <a:cs typeface="Varela Round"/>
                <a:sym typeface="Varela Round"/>
              </a:rPr>
              <a:t>Politics</a:t>
            </a:r>
            <a:endParaRPr sz="3000">
              <a:solidFill>
                <a:schemeClr val="accent4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4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0"/>
              <a:buFont typeface="Varela Round"/>
              <a:buChar char="❏"/>
            </a:pPr>
            <a:r>
              <a:rPr lang="en" sz="3000">
                <a:solidFill>
                  <a:srgbClr val="FF0000"/>
                </a:solidFill>
                <a:latin typeface="Varela Round"/>
                <a:ea typeface="Varela Round"/>
                <a:cs typeface="Varela Round"/>
                <a:sym typeface="Varela Round"/>
              </a:rPr>
              <a:t>Religion</a:t>
            </a:r>
            <a:endParaRPr sz="3000">
              <a:solidFill>
                <a:srgbClr val="FF000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000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000"/>
              <a:buFont typeface="Varela Round"/>
              <a:buChar char="❏"/>
            </a:pPr>
            <a:r>
              <a:rPr lang="en" sz="3000">
                <a:solidFill>
                  <a:srgbClr val="38761D"/>
                </a:solidFill>
                <a:latin typeface="Varela Round"/>
                <a:ea typeface="Varela Round"/>
                <a:cs typeface="Varela Round"/>
                <a:sym typeface="Varela Round"/>
              </a:rPr>
              <a:t>Immigration</a:t>
            </a:r>
            <a:endParaRPr sz="2400">
              <a:solidFill>
                <a:srgbClr val="38761D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AA84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AA84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31" name="Google Shape;131;p2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9900FF"/>
                </a:solidFill>
                <a:latin typeface="Varela Round"/>
                <a:ea typeface="Varela Round"/>
                <a:cs typeface="Varela Round"/>
                <a:sym typeface="Varela Round"/>
              </a:rPr>
              <a:t>NOT IN </a:t>
            </a:r>
            <a:r>
              <a:rPr lang="en">
                <a:solidFill>
                  <a:srgbClr val="9900FF"/>
                </a:solidFill>
                <a:latin typeface="Varela Round"/>
                <a:ea typeface="Varela Round"/>
                <a:cs typeface="Varela Round"/>
                <a:sym typeface="Varela Round"/>
              </a:rPr>
              <a:t>Agenda</a:t>
            </a:r>
            <a:endParaRPr>
              <a:solidFill>
                <a:srgbClr val="9900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9900FF"/>
                </a:solidFill>
                <a:latin typeface="Varela Round"/>
                <a:ea typeface="Varela Round"/>
                <a:cs typeface="Varela Round"/>
                <a:sym typeface="Varela Round"/>
              </a:rPr>
              <a:t>Tribal Leadership </a:t>
            </a:r>
            <a:endParaRPr>
              <a:solidFill>
                <a:srgbClr val="9900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1045" y="1021025"/>
            <a:ext cx="4775014" cy="355330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/>
        </p:nvSpPr>
        <p:spPr>
          <a:xfrm>
            <a:off x="1325775" y="4807375"/>
            <a:ext cx="87093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highlight>
                  <a:srgbClr val="F2F2F2"/>
                </a:highlight>
              </a:rPr>
              <a:t>"Good intentions never work, you need good </a:t>
            </a:r>
            <a:r>
              <a:rPr b="1" i="1" lang="en" sz="1200">
                <a:solidFill>
                  <a:srgbClr val="FF0000"/>
                </a:solidFill>
                <a:highlight>
                  <a:srgbClr val="F2F2F2"/>
                </a:highlight>
              </a:rPr>
              <a:t>mechanisms</a:t>
            </a:r>
            <a:r>
              <a:rPr i="1" lang="en" sz="1200">
                <a:highlight>
                  <a:srgbClr val="F2F2F2"/>
                </a:highlight>
              </a:rPr>
              <a:t> to make anything happen." - Jeff Bezos</a:t>
            </a:r>
            <a:endParaRPr/>
          </a:p>
        </p:txBody>
      </p:sp>
      <p:sp>
        <p:nvSpPr>
          <p:cNvPr id="139" name="Google Shape;139;p21"/>
          <p:cNvSpPr txBox="1"/>
          <p:nvPr/>
        </p:nvSpPr>
        <p:spPr>
          <a:xfrm>
            <a:off x="1973850" y="4574325"/>
            <a:ext cx="68316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TedTalk:</a:t>
            </a:r>
            <a:r>
              <a:rPr lang="en"/>
              <a:t>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https://www.youtube.com/watch?v=xTkKSJSqU-I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9900FF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900FF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